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0" r:id="rId6"/>
    <p:sldId id="257" r:id="rId7"/>
    <p:sldId id="301" r:id="rId8"/>
    <p:sldId id="293" r:id="rId9"/>
    <p:sldId id="308" r:id="rId10"/>
    <p:sldId id="258" r:id="rId11"/>
    <p:sldId id="303" r:id="rId12"/>
    <p:sldId id="273" r:id="rId13"/>
    <p:sldId id="261" r:id="rId14"/>
    <p:sldId id="298" r:id="rId15"/>
    <p:sldId id="305" r:id="rId16"/>
    <p:sldId id="294" r:id="rId17"/>
    <p:sldId id="296" r:id="rId18"/>
    <p:sldId id="309" r:id="rId19"/>
    <p:sldId id="297" r:id="rId20"/>
    <p:sldId id="302" r:id="rId21"/>
    <p:sldId id="306" r:id="rId22"/>
    <p:sldId id="307" r:id="rId23"/>
    <p:sldId id="311" r:id="rId24"/>
    <p:sldId id="312" r:id="rId25"/>
    <p:sldId id="304" r:id="rId26"/>
    <p:sldId id="299" r:id="rId27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项宇承" initials="项宇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72515" autoAdjust="0"/>
  </p:normalViewPr>
  <p:slideViewPr>
    <p:cSldViewPr snapToGrid="0">
      <p:cViewPr varScale="1">
        <p:scale>
          <a:sx n="64" d="100"/>
          <a:sy n="64" d="100"/>
        </p:scale>
        <p:origin x="117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6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3CD2-B344-479C-B9AC-C1A7C1C866F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FB5A-5E54-4943-8FBC-0408D84931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58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3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9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79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95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81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22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50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B5A-5E54-4943-8FBC-0408D84931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9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5CE8824-1C38-401B-A141-779288BD463F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6D10090-A583-452F-B7D5-D462921CDB03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7" y="188914"/>
            <a:ext cx="2927351" cy="5399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39184" y="188914"/>
            <a:ext cx="8583083" cy="53990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E656B0-8A87-4F5A-8605-832900A29699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188913"/>
            <a:ext cx="9552517" cy="639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052514"/>
            <a:ext cx="5755217" cy="45354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9935633" y="6427788"/>
            <a:ext cx="1117600" cy="457200"/>
          </a:xfrm>
        </p:spPr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>
          <a:xfrm>
            <a:off x="5037668" y="6696076"/>
            <a:ext cx="4322233" cy="188913"/>
          </a:xfrm>
        </p:spPr>
        <p:txBody>
          <a:bodyPr/>
          <a:lstStyle>
            <a:lvl1pPr>
              <a:defRPr/>
            </a:lvl1pPr>
          </a:lstStyle>
          <a:p>
            <a:fld id="{BC69A9FA-7D85-42AE-AD4C-9419C827C223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1968500" y="6608764"/>
            <a:ext cx="2658533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188913"/>
            <a:ext cx="9552517" cy="639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197601" y="1052513"/>
            <a:ext cx="5755217" cy="2190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197601" y="3395664"/>
            <a:ext cx="5755217" cy="2192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935633" y="6427788"/>
            <a:ext cx="1117600" cy="457200"/>
          </a:xfrm>
        </p:spPr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>
          <a:xfrm>
            <a:off x="5037668" y="6696076"/>
            <a:ext cx="4322233" cy="188913"/>
          </a:xfrm>
        </p:spPr>
        <p:txBody>
          <a:bodyPr/>
          <a:lstStyle>
            <a:lvl1pPr>
              <a:defRPr/>
            </a:lvl1pPr>
          </a:lstStyle>
          <a:p>
            <a:fld id="{0D2834FA-947A-4D54-92C3-1F57CE232C67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>
          <a:xfrm>
            <a:off x="1968500" y="6608764"/>
            <a:ext cx="2658533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22" b="390"/>
          <a:stretch>
            <a:fillRect/>
          </a:stretch>
        </p:blipFill>
        <p:spPr>
          <a:xfrm>
            <a:off x="0" y="6509027"/>
            <a:ext cx="12192000" cy="3489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6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724400" y="6604000"/>
            <a:ext cx="2743200" cy="254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354B34E-F89E-4D61-9C43-C29CBF2D144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68287" y="0"/>
            <a:ext cx="6013174" cy="808383"/>
          </a:xfrm>
        </p:spPr>
        <p:txBody>
          <a:bodyPr>
            <a:normAutofit/>
          </a:bodyPr>
          <a:lstStyle>
            <a:lvl1pPr>
              <a:defRPr sz="2800" b="1" i="0" baseline="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589722" y="1298851"/>
            <a:ext cx="11012556" cy="49713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kumimoji="1" lang="zh-CN" altLang="en-US" sz="2000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742122" y="1298851"/>
            <a:ext cx="11012556" cy="4891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kumimoji="1" lang="en-US" altLang="zh-CN" sz="2400" dirty="0"/>
          </a:p>
        </p:txBody>
      </p:sp>
      <p:sp>
        <p:nvSpPr>
          <p:cNvPr id="11" name="内容占位符 2"/>
          <p:cNvSpPr>
            <a:spLocks noGrp="1"/>
          </p:cNvSpPr>
          <p:nvPr>
            <p:ph sz="quarter" idx="13"/>
          </p:nvPr>
        </p:nvSpPr>
        <p:spPr>
          <a:xfrm>
            <a:off x="477078" y="1417984"/>
            <a:ext cx="11125200" cy="46912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9D49A243-8D6D-46E0-A2C5-A0CE56D1D9C8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53F92BE-0BD2-4085-B268-AD99854CC7B3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1B9CD969-14FE-4F8A-9693-D8DB392CC575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01E8095-3FF9-409F-B593-B1A672F7497F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ECC1DECB-11BB-41EF-BAE8-2950FE0CCF9C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385E2D-4A69-424E-9B78-FF1A0DA38E26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95401" y="981076"/>
            <a:ext cx="517948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678084" y="981076"/>
            <a:ext cx="517948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261AD634-C47C-4245-9282-E22194F7942B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56E3EFE-B68F-4B1B-B6D1-3C863C0D533B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2154FC92-C464-47D7-8117-3AAAFD6B8CF9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C0656F3-1677-499E-A469-63B5BCDDC146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265CF66-1578-4957-9AF7-CEBEE0E0249C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799EF5DF-0E38-425A-B85C-576556803918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E8D765-7212-4F9F-9C65-FA56B2B4F9CA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8F7ACFA2-C9F2-4FEE-9935-3723E88CA65E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3242760-1E9B-4BDA-8429-A972B5476C0A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7D74E0C8-5CD1-426A-B902-C93DF897C679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5E02DE-E9BC-4FB1-82E2-C67CF8DC8AD1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9D1C3782-F1D7-4788-8B13-5B2E71BF7606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821AB2C-633E-4863-AA02-86031707C34C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97EB7560-5F18-43AC-BF58-79FB2A7C6F7A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1658D04-4CDD-47A4-93E7-D89D4D18516B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09618" y="188914"/>
            <a:ext cx="2647949" cy="5545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65767" y="188914"/>
            <a:ext cx="7740651" cy="55451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-</a:t>
            </a:r>
            <a:fld id="{00EEB302-D6EF-4853-B69A-642FFC388377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06A073F-3CC8-4340-9506-1E93B9407F1D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79E134-AD5C-46D3-9F0F-4F2F26496F66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D764766-EA6C-4867-B238-6770D3E46D05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D93C3E-407B-4782-8600-4564B4C42E2F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2D45FC5-C762-4F94-B008-AE566019EC91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78FBB7-B4BF-4F5C-9914-84362AF96AC5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BD67377-8D03-4795-A905-EDCE9AC3FD26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052514"/>
            <a:ext cx="575521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B6279B-E5F8-4AB6-9A02-620FF26CB83E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492933E-307D-4175-81FC-FB9540790B29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757B6E7-BDBA-452E-AE8B-A5EC53D1DB8C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5D280-D327-407E-B869-6D4456C6ADC3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1FD0DCA-5A09-4D8F-9741-731C2B8F6F7F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D96E9-4D03-466D-A1C7-99BD45D85C95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6FCFD4-3A8F-4771-9C65-003C5ED11DF2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5A32DA-F768-41B2-B815-1539A7FC6EAD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3BD490-E0E7-4F83-A7E2-45269FACEF0A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1A96A2-CCC4-40E1-A457-58369FBD5FBF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ADA451C-001E-46F9-80DA-D7AFE42C300A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379FEE-F216-4A1B-9CB6-0A17CD118198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4ECD2D-079D-4AE7-9946-4FC897451E8A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D34C2-0E89-4C48-B1C9-64804196C865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6F14ADD-2E43-45A2-891A-71C0B5B99069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7" y="188914"/>
            <a:ext cx="2927351" cy="5399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39184" y="188914"/>
            <a:ext cx="8583083" cy="53990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BCF7C3-7F0C-4E74-A4BE-47DC8CAE6BC0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5F3CB5-189C-4FB5-AEAE-D72E73227D0C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80301-BB5F-4DE2-B25C-1BDFC365656B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1E35105-FBBC-43F8-B65E-F2C93450CF10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05962-34D4-41F0-9A48-DF5A29960FCB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E658080-926D-40DA-A770-BB84C4F6B7CA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2B190-DB82-4F72-BA58-F1A8DB04ECA9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B571C1F-714C-4F8C-B787-17F2ACC6351F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052514"/>
            <a:ext cx="575521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5FCE438-71B5-45E1-A2CB-4827A23445E9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052514"/>
            <a:ext cx="5755217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1B050-6B40-40E7-9E59-80D87EFE8753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5F6CAAF-ABE9-4D41-A579-8D4E8BD7979E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E0E36-9FFE-4FD8-827E-5DBCD7B575D3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574E1DE-40F8-4934-BB3E-F00F19BBEB77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EA049-6ACC-4A08-8F0F-69F08B36EE41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7565020-5658-4DE4-8827-F24A308EF7F8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2EA52F-7747-4CCD-AFA6-DB5E68C0249D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A5D2221-3BD3-41EE-80B0-8AA4440D7791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AE5AA0-2FCD-4F93-86FF-348591BE1A51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9A56E81-483B-4352-B5C2-5EF7143B9038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5C306-BF54-4298-B3D2-7F32F59F9CB0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412715-7DF9-429D-8844-805B45453DBF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601C9-7136-4A30-B345-699BEA67CCDF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0392EB-E17F-4BB2-9E91-701BCF94C0A0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25467" y="188914"/>
            <a:ext cx="2927351" cy="53990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39184" y="188914"/>
            <a:ext cx="8583083" cy="539908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6F414-CC1C-4A1E-A515-F88A6C334A01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9D4098-D9D4-43F0-B763-9114278BDBCA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188913"/>
            <a:ext cx="9552517" cy="6397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39184" y="1052514"/>
            <a:ext cx="5755216" cy="45354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1" y="1052514"/>
            <a:ext cx="5755217" cy="45354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9935633" y="6427788"/>
            <a:ext cx="1117600" cy="457200"/>
          </a:xfrm>
        </p:spPr>
        <p:txBody>
          <a:bodyPr/>
          <a:lstStyle>
            <a:lvl1pPr>
              <a:defRPr/>
            </a:lvl1pPr>
          </a:lstStyle>
          <a:p>
            <a:fld id="{327CF049-D003-4785-BA83-830FE30D7835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>
          <a:xfrm>
            <a:off x="5037668" y="6696076"/>
            <a:ext cx="4322233" cy="188913"/>
          </a:xfrm>
        </p:spPr>
        <p:txBody>
          <a:bodyPr/>
          <a:lstStyle>
            <a:lvl1pPr>
              <a:defRPr/>
            </a:lvl1pPr>
          </a:lstStyle>
          <a:p>
            <a:fld id="{47065DC1-2420-4C16-B474-503D745EEB4D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1968500" y="6608764"/>
            <a:ext cx="2658533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BF72E8-0A88-473F-874F-2CABC26B8EBE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A700ACE-B843-4B3D-AEF6-B9EA9C08FB2B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22AA5ED-19AC-4E33-A3C8-6D2EB8CA4137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7C8A8-1DCD-4D16-902D-C4CFCF306CD4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A663FDC-DE3E-4FD2-B18B-2991E792A636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4277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fld id="{F6EAB50E-B4BB-4521-B766-6D73076104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7668" y="6696076"/>
            <a:ext cx="432223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n-lt"/>
                <a:ea typeface="+mn-ea"/>
                <a:sym typeface="Arial" panose="020B0604020202020204" pitchFamily="34" charset="0"/>
              </a:defRPr>
            </a:lvl1pPr>
          </a:lstStyle>
          <a:p>
            <a:fld id="{0E9E4EF0-0118-4C18-80F1-FB1AA5F2DA66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6608764"/>
            <a:ext cx="26585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8" name="Rectangle 2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205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052514"/>
            <a:ext cx="1171363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第二層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第三層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第四層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第五層</a:t>
            </a:r>
          </a:p>
        </p:txBody>
      </p:sp>
      <p:sp>
        <p:nvSpPr>
          <p:cNvPr id="2060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434" y="188913"/>
            <a:ext cx="95525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4277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1">
                <a:solidFill>
                  <a:schemeClr val="bg1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r>
              <a:rPr lang="zh-CN" altLang="zh-CN"/>
              <a:t>-</a:t>
            </a:r>
            <a:fld id="{28D42206-7C6B-4610-9EB5-ECBFD826717E}" type="slidenum">
              <a:rPr lang="zh-CN" altLang="zh-CN"/>
              <a:t>‹#›</a:t>
            </a:fld>
            <a:r>
              <a:rPr lang="zh-CN" altLang="zh-CN"/>
              <a:t>-</a:t>
            </a: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9751" y="6453188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>
                <a:solidFill>
                  <a:schemeClr val="bg1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fld id="{52CA2744-C4DE-4B92-AD15-26FD76FF7751}" type="datetime1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2024/9/10</a:t>
            </a:fld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8934" y="6297613"/>
            <a:ext cx="26585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000">
                <a:solidFill>
                  <a:schemeClr val="bg1"/>
                </a:solidFill>
                <a:latin typeface="+mn-lt"/>
                <a:sym typeface="Calibri" panose="020F0502020204030204" pitchFamily="34" charset="0"/>
              </a:defRPr>
            </a:lvl1pPr>
          </a:lstStyle>
          <a:p>
            <a:endParaRPr lang="en-US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103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1" y="981076"/>
            <a:ext cx="1056216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第二層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第三層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第四層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第五層</a:t>
            </a:r>
          </a:p>
        </p:txBody>
      </p:sp>
      <p:sp>
        <p:nvSpPr>
          <p:cNvPr id="103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65767" y="188913"/>
            <a:ext cx="1059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4277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fld id="{44EA420D-A0DB-4FE9-8044-0868890B1DCC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7668" y="6696076"/>
            <a:ext cx="432223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n-lt"/>
                <a:ea typeface="+mn-ea"/>
                <a:sym typeface="Arial" panose="020B0604020202020204" pitchFamily="34" charset="0"/>
              </a:defRPr>
            </a:lvl1pPr>
          </a:lstStyle>
          <a:p>
            <a:fld id="{8729BB0F-1A80-4C03-880F-058DBDEF1FC2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6608764"/>
            <a:ext cx="26585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82" name="Rectangle 2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308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052514"/>
            <a:ext cx="1171363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第二層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第三層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第四層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第五層</a:t>
            </a:r>
          </a:p>
        </p:txBody>
      </p:sp>
      <p:sp>
        <p:nvSpPr>
          <p:cNvPr id="3084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434" y="188913"/>
            <a:ext cx="95525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4277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1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fld id="{6BF30529-3289-49D7-879D-DF945622BA9B}" type="slidenum">
              <a:rPr lang="zh-CN" altLang="en-US"/>
              <a:t>‹#›</a:t>
            </a:fld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7668" y="6696076"/>
            <a:ext cx="432223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n-lt"/>
                <a:ea typeface="+mn-ea"/>
                <a:sym typeface="Arial" panose="020B0604020202020204" pitchFamily="34" charset="0"/>
              </a:defRPr>
            </a:lvl1pPr>
          </a:lstStyle>
          <a:p>
            <a:fld id="{33EA63E9-540F-4C33-B52F-57EFA2A54623}" type="datetime1">
              <a:rPr lang="zh-CN" altLang="en-US" smtClean="0"/>
              <a:t>2024/9/10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6608764"/>
            <a:ext cx="26585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sym typeface="Calibri" panose="020F050202020403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2" name="Rectangle 15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chemeClr val="tx2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5" name="Rectangle 19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6" name="Rectangle 22"/>
          <p:cNvSpPr>
            <a:spLocks noChangeArrowheads="1"/>
          </p:cNvSpPr>
          <p:nvPr/>
        </p:nvSpPr>
        <p:spPr bwMode="auto">
          <a:xfrm>
            <a:off x="101600" y="76200"/>
            <a:ext cx="10363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4000">
              <a:solidFill>
                <a:srgbClr val="4D4D4D"/>
              </a:solidFill>
              <a:latin typeface="Unispace" panose="02000809060000020004" charset="0"/>
              <a:ea typeface="PMingLiU" pitchFamily="18" charset="-120"/>
              <a:sym typeface="Unispace" panose="02000809060000020004" charset="0"/>
            </a:endParaRPr>
          </a:p>
        </p:txBody>
      </p:sp>
      <p:sp>
        <p:nvSpPr>
          <p:cNvPr id="41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052514"/>
            <a:ext cx="1171363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第二層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第三層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第四層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第五層</a:t>
            </a:r>
          </a:p>
        </p:txBody>
      </p:sp>
      <p:sp>
        <p:nvSpPr>
          <p:cNvPr id="4108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434" y="188913"/>
            <a:ext cx="95525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PMingLiU" pitchFamily="18" charset="-120"/>
          <a:sym typeface="Calibri" panose="020F050202020403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–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Char char="»"/>
        <a:defRPr sz="1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smpte.org/pub/st292-1/st292-1-2018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og.com/media/en/technical-documentation/data-sheets/ADV7390_7391_7392_7393.pdf" TargetMode="External"/><Relationship Id="rId3" Type="http://schemas.openxmlformats.org/officeDocument/2006/relationships/hyperlink" Target="https://ez.analog.com/cfs-file/__key/communityserver-wikis-components-files/00-00-00-01-91/an9728.pdf" TargetMode="External"/><Relationship Id="rId7" Type="http://schemas.openxmlformats.org/officeDocument/2006/relationships/hyperlink" Target="https://www.ti.com/lit/ds/symlink/tvp5150a.pdf?ts=1724919788734&amp;ref_url=https%253A%252F%252Fwww.ti.com%252Fproduct%252FTVP5150A%253Fgad_source%253D1%2526gclid%253DCjwKCAjwuMC2BhA7EiwAmJKRrEcs1FaHA3kAXd2T8SxY7SUCUbHx_OiBghWLBfALgszTvxrNjO1CnRoCTaMQAvD_BwE%2526gclsrc%253Daw.ds" TargetMode="External"/><Relationship Id="rId2" Type="http://schemas.openxmlformats.org/officeDocument/2006/relationships/hyperlink" Target="https://www.itu.int/dms_pubrec/itu-r/rec/bt/R-REC-BT.656-5-200712-I!!PDF-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nalog.com/media/en/technical-documentation/data-sheets/adv7180.pdf" TargetMode="External"/><Relationship Id="rId11" Type="http://schemas.openxmlformats.org/officeDocument/2006/relationships/hyperlink" Target="https://wmsc.lcsc.com/wmsc/upload/file/pdf/v2/lcsc/2401261533_Rockchip-RK628D_C2843533.pdf" TargetMode="External"/><Relationship Id="rId5" Type="http://schemas.openxmlformats.org/officeDocument/2006/relationships/hyperlink" Target="https://www.itu.int/rec/R-REC-BT.1120-9-201712-I/en" TargetMode="External"/><Relationship Id="rId10" Type="http://schemas.openxmlformats.org/officeDocument/2006/relationships/hyperlink" Target="https://www.displayfuture.com/Display/datasheet/controller/ILI9322.pdf" TargetMode="External"/><Relationship Id="rId4" Type="http://schemas.openxmlformats.org/officeDocument/2006/relationships/hyperlink" Target="https://techdocs.altium.com/display/FPGA/ITU-R+BT.656+Protocol" TargetMode="External"/><Relationship Id="rId9" Type="http://schemas.openxmlformats.org/officeDocument/2006/relationships/hyperlink" Target="https://www.zipcores.com/datasheets/bt_656_decode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smpte.org/pub/st259/st0259-2008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Recommendation ITU-R BT.656 and BT.1120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600451"/>
            <a:ext cx="8534400" cy="959517"/>
          </a:xfrm>
        </p:spPr>
        <p:txBody>
          <a:bodyPr/>
          <a:lstStyle/>
          <a:p>
            <a:r>
              <a:rPr lang="en-US" altLang="zh-CN" dirty="0" err="1" smtClean="0"/>
              <a:t>Yucheng_Xiang</a:t>
            </a:r>
            <a:endParaRPr lang="en-US" altLang="zh-CN" dirty="0" smtClean="0"/>
          </a:p>
          <a:p>
            <a:r>
              <a:rPr lang="en-US" altLang="zh-CN" dirty="0" smtClean="0"/>
              <a:t>2024-9-10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EAV and SAV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4" y="734700"/>
            <a:ext cx="7867650" cy="24239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058" y="1173161"/>
            <a:ext cx="1095375" cy="1285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058" y="2743198"/>
            <a:ext cx="1143000" cy="130492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14880" y="3615392"/>
            <a:ext cx="8436587" cy="1719105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altLang="zh-CN" sz="2000" kern="0" dirty="0" smtClean="0"/>
              <a:t>EAV and SAV consist of 4 bytes, first 3 bytes are fixed</a:t>
            </a:r>
          </a:p>
          <a:p>
            <a:pPr>
              <a:buFontTx/>
            </a:pPr>
            <a:r>
              <a:rPr lang="en-US" altLang="zh-CN" sz="2000" b="1" kern="0" dirty="0" smtClean="0"/>
              <a:t>F</a:t>
            </a:r>
            <a:r>
              <a:rPr lang="en-US" altLang="zh-CN" sz="2000" kern="0" dirty="0" smtClean="0"/>
              <a:t> = 0 during field 1, 1 during field 2</a:t>
            </a:r>
          </a:p>
          <a:p>
            <a:pPr>
              <a:buFontTx/>
            </a:pPr>
            <a:r>
              <a:rPr lang="en-US" altLang="zh-CN" sz="2000" b="1" kern="0" dirty="0" smtClean="0"/>
              <a:t>V</a:t>
            </a:r>
            <a:r>
              <a:rPr lang="en-US" altLang="zh-CN" sz="2000" kern="0" dirty="0" smtClean="0"/>
              <a:t> = 0 elsewhere, 1 during field blanking</a:t>
            </a:r>
          </a:p>
          <a:p>
            <a:pPr>
              <a:buFontTx/>
            </a:pPr>
            <a:r>
              <a:rPr lang="en-US" altLang="zh-CN" sz="2000" b="1" kern="0" dirty="0" smtClean="0"/>
              <a:t>H</a:t>
            </a:r>
            <a:r>
              <a:rPr lang="en-US" altLang="zh-CN" sz="2000" kern="0" dirty="0" smtClean="0"/>
              <a:t> = 0 in SAV, 1 in EAV</a:t>
            </a:r>
          </a:p>
          <a:p>
            <a:pPr>
              <a:buFontTx/>
            </a:pPr>
            <a:r>
              <a:rPr lang="en-US" altLang="zh-CN" sz="2000" b="1" kern="0" dirty="0" smtClean="0"/>
              <a:t>P3~P0</a:t>
            </a:r>
            <a:r>
              <a:rPr lang="en-US" altLang="zh-CN" sz="2000" kern="0" dirty="0" smtClean="0"/>
              <a:t>: protect bits, one-bit errors to be corrected and two-bit errors to be detected</a:t>
            </a:r>
          </a:p>
        </p:txBody>
      </p:sp>
      <p:sp>
        <p:nvSpPr>
          <p:cNvPr id="11" name="矩形 10"/>
          <p:cNvSpPr/>
          <p:nvPr/>
        </p:nvSpPr>
        <p:spPr>
          <a:xfrm>
            <a:off x="9399058" y="4637791"/>
            <a:ext cx="147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P3=V</a:t>
            </a:r>
            <a:r>
              <a:rPr lang="zh-CN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</a:t>
            </a:r>
            <a:r>
              <a:rPr lang="en-US" altLang="zh-CN" dirty="0" smtClean="0"/>
              <a:t>H</a:t>
            </a:r>
            <a:endParaRPr lang="en-US" altLang="zh-CN" dirty="0"/>
          </a:p>
          <a:p>
            <a:r>
              <a:rPr lang="en-US" altLang="zh-CN" dirty="0" smtClean="0"/>
              <a:t>P2=F</a:t>
            </a:r>
            <a:r>
              <a:rPr lang="zh-CN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</a:t>
            </a:r>
            <a:r>
              <a:rPr lang="en-US" altLang="zh-CN" dirty="0" smtClean="0"/>
              <a:t>H</a:t>
            </a:r>
            <a:endParaRPr lang="en-US" altLang="zh-CN" dirty="0"/>
          </a:p>
          <a:p>
            <a:r>
              <a:rPr lang="en-US" altLang="zh-CN" dirty="0" smtClean="0"/>
              <a:t>P1=F</a:t>
            </a:r>
            <a:r>
              <a:rPr lang="zh-CN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</a:t>
            </a:r>
            <a:r>
              <a:rPr lang="en-US" altLang="zh-CN" dirty="0" smtClean="0"/>
              <a:t>V</a:t>
            </a:r>
            <a:endParaRPr lang="en-US" altLang="zh-CN" dirty="0"/>
          </a:p>
          <a:p>
            <a:r>
              <a:rPr lang="en-US" altLang="zh-CN" dirty="0" smtClean="0"/>
              <a:t>P0=F</a:t>
            </a:r>
            <a:r>
              <a:rPr lang="zh-CN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</a:t>
            </a:r>
            <a:r>
              <a:rPr lang="en-US" altLang="zh-CN" dirty="0" smtClean="0"/>
              <a:t>V</a:t>
            </a:r>
            <a:r>
              <a:rPr lang="zh-CN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</a:t>
            </a:r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34434" y="3064679"/>
            <a:ext cx="7991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+mn-lt"/>
                <a:ea typeface="+mn-ea"/>
              </a:rPr>
              <a:t>For compatibility </a:t>
            </a:r>
            <a:r>
              <a:rPr lang="en-US" altLang="zh-CN" i="1" dirty="0" smtClean="0">
                <a:latin typeface="+mn-lt"/>
                <a:ea typeface="+mn-ea"/>
              </a:rPr>
              <a:t>with </a:t>
            </a:r>
            <a:r>
              <a:rPr lang="en-US" altLang="zh-CN" sz="1600" i="1" dirty="0">
                <a:latin typeface="+mn-lt"/>
                <a:ea typeface="+mn-ea"/>
              </a:rPr>
              <a:t>8-bit</a:t>
            </a:r>
            <a:r>
              <a:rPr lang="en-US" altLang="zh-CN" i="1" dirty="0">
                <a:latin typeface="+mn-lt"/>
                <a:ea typeface="+mn-ea"/>
              </a:rPr>
              <a:t> interfaces, the values of bits D1 and D0 are </a:t>
            </a:r>
            <a:r>
              <a:rPr lang="en-US" altLang="zh-CN" i="1" dirty="0" smtClean="0">
                <a:latin typeface="+mn-lt"/>
                <a:ea typeface="+mn-ea"/>
              </a:rPr>
              <a:t>not defined</a:t>
            </a:r>
            <a:r>
              <a:rPr lang="en-US" altLang="zh-CN" i="1" dirty="0">
                <a:latin typeface="+mn-lt"/>
                <a:ea typeface="+mn-ea"/>
              </a:rPr>
              <a:t>.</a:t>
            </a:r>
            <a:endParaRPr lang="zh-CN" altLang="en-US" i="1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EAV and SAV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59" y="1431844"/>
            <a:ext cx="8225674" cy="43673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5485" y="1062512"/>
            <a:ext cx="262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>
                <a:latin typeface="+mn-lt"/>
                <a:ea typeface="+mn-ea"/>
              </a:rPr>
              <a:t>625-lines video system:</a:t>
            </a:r>
            <a:endParaRPr lang="zh-CN" altLang="en-US" sz="20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31573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EAV and SAV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00" y="1237497"/>
            <a:ext cx="8772525" cy="4238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5485" y="1062512"/>
            <a:ext cx="262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>
                <a:latin typeface="+mn-lt"/>
                <a:ea typeface="+mn-ea"/>
              </a:rPr>
              <a:t>5</a:t>
            </a:r>
            <a:r>
              <a:rPr lang="en-US" altLang="zh-CN" sz="2000" kern="0" dirty="0" smtClean="0">
                <a:latin typeface="+mn-lt"/>
                <a:ea typeface="+mn-ea"/>
              </a:rPr>
              <a:t>25-lines </a:t>
            </a:r>
            <a:r>
              <a:rPr lang="en-US" altLang="zh-CN" sz="2000" kern="0" dirty="0">
                <a:latin typeface="+mn-lt"/>
                <a:ea typeface="+mn-ea"/>
              </a:rPr>
              <a:t>video system:</a:t>
            </a:r>
            <a:endParaRPr lang="zh-CN" altLang="en-US" sz="20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391939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Active Video Data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97" y="2303546"/>
            <a:ext cx="3152775" cy="19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334434" y="1680547"/>
                <a:ext cx="7738755" cy="421492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742950" indent="-28575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  <a:lvl6pPr marL="25146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6pPr>
                <a:lvl7pPr marL="29718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7pPr>
                <a:lvl8pPr marL="3429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8pPr>
                <a:lvl9pPr marL="3886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9pPr>
              </a:lstStyle>
              <a:p>
                <a:r>
                  <a:rPr lang="en-US" altLang="zh-CN" sz="2000" dirty="0" smtClean="0"/>
                  <a:t>Pixel </a:t>
                </a:r>
                <a:r>
                  <a:rPr lang="en-US" altLang="zh-CN" sz="2000" dirty="0"/>
                  <a:t>format is 8-bit/10-bit 4:2:2 </a:t>
                </a:r>
                <a:r>
                  <a:rPr lang="en-US" altLang="zh-CN" sz="2000" dirty="0" err="1"/>
                  <a:t>YCbCr</a:t>
                </a:r>
                <a:r>
                  <a:rPr lang="en-US" altLang="zh-CN" sz="2000" dirty="0"/>
                  <a:t>.</a:t>
                </a:r>
                <a:endParaRPr lang="en-US" altLang="zh-CN" sz="2000" dirty="0" smtClean="0"/>
              </a:p>
              <a:p>
                <a:r>
                  <a:rPr lang="en-US" altLang="zh-CN" sz="2000" dirty="0" smtClean="0"/>
                  <a:t>27Mword/s</a:t>
                </a:r>
              </a:p>
              <a:p>
                <a:r>
                  <a:rPr lang="en-US" altLang="zh-CN" sz="2000" dirty="0" smtClean="0"/>
                  <a:t>Bit2~9 all set to 1 or 0(0xff, 0x00) are reserved for data identification.</a:t>
                </a:r>
              </a:p>
              <a:p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Cb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Cb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Cb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359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718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359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0" baseline="-25000" dirty="0" smtClean="0">
                        <a:latin typeface="Cambria Math" panose="02040503050406030204" pitchFamily="18" charset="0"/>
                      </a:rPr>
                      <m:t>719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Each line generates 720 active samples, resulting in 720 samples of Y and 360 samples of </a:t>
                </a:r>
                <a:r>
                  <a:rPr lang="en-US" altLang="zh-CN" sz="2000" dirty="0" err="1" smtClean="0"/>
                  <a:t>Cb</a:t>
                </a:r>
                <a:r>
                  <a:rPr lang="en-US" altLang="zh-CN" sz="2000" dirty="0" smtClean="0"/>
                  <a:t> and Cr.</a:t>
                </a:r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4" y="1680547"/>
                <a:ext cx="7738755" cy="4214928"/>
              </a:xfrm>
              <a:prstGeom prst="rect">
                <a:avLst/>
              </a:prstGeom>
              <a:blipFill>
                <a:blip r:embed="rId4"/>
                <a:stretch>
                  <a:fillRect l="-709" t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4687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Blanking and Ancillary Data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75757" y="1415851"/>
                <a:ext cx="9158482" cy="4535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742950" indent="-28575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  <a:lvl6pPr marL="25146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6pPr>
                <a:lvl7pPr marL="29718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7pPr>
                <a:lvl8pPr marL="3429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8pPr>
                <a:lvl9pPr marL="3886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9pPr>
              </a:lstStyle>
              <a:p>
                <a:r>
                  <a:rPr lang="en-US" altLang="zh-CN" sz="2000" dirty="0" smtClean="0"/>
                  <a:t>Ancillary data like audio, subtitle, teletext can be inserted into blanking regions. </a:t>
                </a:r>
              </a:p>
              <a:p>
                <a:r>
                  <a:rPr lang="en-US" altLang="zh-CN" sz="2000" dirty="0"/>
                  <a:t>Refer to ITU-R BT.1364 for details</a:t>
                </a:r>
                <a:r>
                  <a:rPr lang="en-US" altLang="zh-CN" sz="2000" dirty="0" smtClean="0"/>
                  <a:t>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 smtClean="0"/>
                  <a:t>If no ancillary data, </a:t>
                </a:r>
                <a:r>
                  <a:rPr lang="en-US" altLang="zh-CN" sz="2000" dirty="0"/>
                  <a:t>blanking regions are composed by sequences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𝐶𝑏𝑌𝐶𝑟𝑌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b="0" dirty="0" smtClean="0"/>
              </a:p>
              <a:p>
                <a:r>
                  <a:rPr lang="en-US" altLang="zh-CN" sz="2000" dirty="0" smtClean="0"/>
                  <a:t>8-bits: 0x80, 0x10, 0x80, 0x10…</a:t>
                </a:r>
              </a:p>
              <a:p>
                <a:r>
                  <a:rPr lang="en-US" altLang="zh-CN" sz="2000" dirty="0" smtClean="0"/>
                  <a:t>10-bits: 0x200, 0x40, 0x200, 0x40…</a:t>
                </a:r>
                <a:endParaRPr lang="zh-CN" altLang="en-US" sz="2000" dirty="0"/>
              </a:p>
              <a:p>
                <a:endParaRPr lang="zh-CN" altLang="en-US" sz="2000" dirty="0"/>
              </a:p>
              <a:p>
                <a:pPr>
                  <a:buFontTx/>
                </a:pPr>
                <a:r>
                  <a:rPr lang="en-US" altLang="zh-CN" sz="2000" kern="0" dirty="0" smtClean="0"/>
                  <a:t>Standard 525-lines system has 268 blanking and 625-lines system has 280 blanking.</a:t>
                </a:r>
              </a:p>
              <a:p>
                <a:endParaRPr lang="en-US" altLang="zh-CN" sz="2000" kern="0" dirty="0" smtClean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" y="1415851"/>
                <a:ext cx="9158482" cy="4535487"/>
              </a:xfrm>
              <a:prstGeom prst="rect">
                <a:avLst/>
              </a:prstGeom>
              <a:blipFill>
                <a:blip r:embed="rId3"/>
                <a:stretch>
                  <a:fillRect l="-732" t="-672" r="-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712" y="1670721"/>
            <a:ext cx="2362200" cy="1543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871" y="3324261"/>
            <a:ext cx="2283882" cy="16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89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ITU-R BT.1120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6741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BT.1120-9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245504" y="5417137"/>
            <a:ext cx="5248791" cy="803189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1800" dirty="0" err="1" smtClean="0"/>
              <a:t>PsF</a:t>
            </a:r>
            <a:r>
              <a:rPr lang="en-US" altLang="zh-CN" sz="1800" dirty="0" smtClean="0"/>
              <a:t>: Progressive 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egmented Frame,</a:t>
            </a:r>
            <a:r>
              <a:rPr lang="en-US" altLang="zh-CN" sz="1800" dirty="0"/>
              <a:t> sends a progressive video format </a:t>
            </a:r>
            <a:r>
              <a:rPr lang="en-US" altLang="zh-CN" sz="1800" dirty="0" smtClean="0"/>
              <a:t>as </a:t>
            </a:r>
            <a:r>
              <a:rPr lang="en-US" altLang="zh-CN" sz="1800" dirty="0"/>
              <a:t>an interlaced video </a:t>
            </a:r>
            <a:r>
              <a:rPr lang="en-US" altLang="zh-CN" sz="1800" dirty="0" smtClean="0"/>
              <a:t>signal</a:t>
            </a:r>
            <a:endParaRPr lang="en-US" altLang="zh-CN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3" y="2396211"/>
            <a:ext cx="5388557" cy="3105147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50479" y="1199149"/>
            <a:ext cx="8237637" cy="1299409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r>
              <a:rPr lang="en-US" altLang="zh-CN" sz="2000" dirty="0" smtClean="0"/>
              <a:t>Digital </a:t>
            </a:r>
            <a:r>
              <a:rPr lang="en-US" altLang="zh-CN" sz="2000" dirty="0"/>
              <a:t>interfaces for studio signals with 1 920 × 1 080 image formats </a:t>
            </a:r>
            <a:endParaRPr lang="en-US" altLang="zh-CN" sz="2000" dirty="0" smtClean="0"/>
          </a:p>
          <a:p>
            <a:r>
              <a:rPr lang="en-US" altLang="zh-CN" sz="2000" dirty="0"/>
              <a:t>	</a:t>
            </a:r>
            <a:r>
              <a:rPr lang="en-US" altLang="zh-CN" sz="2000" dirty="0" smtClean="0"/>
              <a:t>Signals coded in 8/10-bit word</a:t>
            </a:r>
          </a:p>
          <a:p>
            <a:r>
              <a:rPr lang="en-US" altLang="zh-CN" sz="2000" dirty="0" err="1" smtClean="0"/>
              <a:t>YCbCr</a:t>
            </a:r>
            <a:r>
              <a:rPr lang="en-US" altLang="zh-CN" sz="2000" dirty="0" smtClean="0"/>
              <a:t> or RGB format defined in BT.709 and BT.2100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528883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Digital coding parameters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21" y="2046797"/>
            <a:ext cx="7639474" cy="3884723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34434" y="938388"/>
            <a:ext cx="10574866" cy="998696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r>
              <a:rPr lang="en-US" altLang="zh-CN" sz="2000" kern="0" dirty="0" smtClean="0"/>
              <a:t>Parallel interface pixel clock: 148.5MHz for 60/P, 50/P, 74.25MHz for other systems</a:t>
            </a:r>
          </a:p>
          <a:p>
            <a:r>
              <a:rPr lang="en-US" altLang="zh-CN" sz="2000" kern="0" dirty="0" smtClean="0"/>
              <a:t>148.5/1.001 MHz(59.94fps), 74.25/1.001 MHz(29.97fps) to yield a flicker-free image</a:t>
            </a:r>
          </a:p>
        </p:txBody>
      </p:sp>
    </p:spTree>
    <p:extLst>
      <p:ext uri="{BB962C8B-B14F-4D97-AF65-F5344CB8AC3E}">
        <p14:creationId xmlns:p14="http://schemas.microsoft.com/office/powerpoint/2010/main" val="399577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1574649"/>
            <a:ext cx="10864516" cy="31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3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</a:t>
            </a:r>
            <a:r>
              <a:rPr lang="en-US" altLang="zh-CN" dirty="0" smtClean="0"/>
              <a:t>timing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7" y="1308828"/>
            <a:ext cx="4644690" cy="39975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10" y="1176481"/>
            <a:ext cx="7097880" cy="44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57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Background Information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1058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30" y="1255023"/>
            <a:ext cx="4971122" cy="45167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66" y="1368970"/>
            <a:ext cx="6007769" cy="4288879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334434" y="828676"/>
            <a:ext cx="8237637" cy="426348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Interlaced and segmented fram</a:t>
            </a:r>
            <a:r>
              <a:rPr lang="en-US" altLang="zh-CN" sz="2000" dirty="0" smtClean="0"/>
              <a:t>e systems: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5261279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9" y="1828172"/>
            <a:ext cx="4781550" cy="2962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71" y="2189747"/>
            <a:ext cx="5899389" cy="2239124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468729" y="851234"/>
            <a:ext cx="2671513" cy="426348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Progressive system: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236622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 vs Serial interface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34434" y="818064"/>
            <a:ext cx="10840007" cy="4838199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Parallel interface:</a:t>
            </a:r>
          </a:p>
          <a:p>
            <a:r>
              <a:rPr lang="en-US" altLang="zh-CN" sz="2000" dirty="0" smtClean="0"/>
              <a:t>20/30 data lines in specification, found 16/24 data lines used in video ICs</a:t>
            </a:r>
          </a:p>
          <a:p>
            <a:r>
              <a:rPr lang="en-US" altLang="zh-CN" sz="2000" dirty="0" smtClean="0"/>
              <a:t>10 lines for Y, 10 lines for </a:t>
            </a:r>
            <a:r>
              <a:rPr lang="en-US" altLang="zh-CN" sz="2000" dirty="0" err="1" smtClean="0"/>
              <a:t>Cb</a:t>
            </a:r>
            <a:r>
              <a:rPr lang="en-US" altLang="zh-CN" sz="2000" dirty="0" smtClean="0"/>
              <a:t>/Cr</a:t>
            </a:r>
          </a:p>
          <a:p>
            <a:pPr marL="0" indent="0">
              <a:buNone/>
            </a:pPr>
            <a:r>
              <a:rPr lang="en-US" altLang="zh-CN" sz="2000" kern="0" dirty="0" smtClean="0"/>
              <a:t>Serial interface:</a:t>
            </a:r>
          </a:p>
          <a:p>
            <a:r>
              <a:rPr lang="en-US" altLang="zh-CN" sz="2000" b="1" kern="0" dirty="0" smtClean="0"/>
              <a:t>HD-SDI</a:t>
            </a:r>
            <a:r>
              <a:rPr lang="en-US" altLang="zh-CN" sz="2000" kern="0" dirty="0" smtClean="0"/>
              <a:t> </a:t>
            </a:r>
            <a:r>
              <a:rPr lang="en-US" altLang="zh-CN" sz="2000" dirty="0"/>
              <a:t>standardized </a:t>
            </a:r>
            <a:r>
              <a:rPr lang="en-US" altLang="zh-CN" sz="2000" dirty="0" smtClean="0"/>
              <a:t>by </a:t>
            </a:r>
            <a:r>
              <a:rPr lang="en-US" altLang="zh-CN" sz="2000" kern="0" dirty="0" smtClean="0">
                <a:hlinkClick r:id="rId3"/>
              </a:rPr>
              <a:t>SMPTE 292M</a:t>
            </a:r>
            <a:endParaRPr lang="en-US" altLang="zh-CN" sz="2000" kern="0" dirty="0" smtClean="0"/>
          </a:p>
          <a:p>
            <a:r>
              <a:rPr lang="en-US" altLang="zh-CN" sz="2000" b="1" kern="0" dirty="0" smtClean="0"/>
              <a:t>Dual link HD-SDI</a:t>
            </a:r>
            <a:r>
              <a:rPr lang="en-US" altLang="zh-CN" sz="2000" kern="0" dirty="0" smtClean="0"/>
              <a:t> </a:t>
            </a:r>
            <a:r>
              <a:rPr lang="en-US" altLang="zh-CN" sz="2000" dirty="0"/>
              <a:t>standardized </a:t>
            </a:r>
            <a:r>
              <a:rPr lang="en-US" altLang="zh-CN" sz="2000" dirty="0" smtClean="0"/>
              <a:t>by </a:t>
            </a:r>
            <a:r>
              <a:rPr lang="en-US" altLang="zh-CN" sz="2000" kern="0" dirty="0" smtClean="0"/>
              <a:t>SMPTE 372M</a:t>
            </a:r>
          </a:p>
          <a:p>
            <a:r>
              <a:rPr lang="en-US" altLang="zh-CN" sz="2000" b="1" kern="0" dirty="0" smtClean="0"/>
              <a:t>3G SDI</a:t>
            </a:r>
            <a:r>
              <a:rPr lang="en-US" altLang="zh-CN" sz="2000" kern="0" dirty="0" smtClean="0"/>
              <a:t> </a:t>
            </a:r>
            <a:r>
              <a:rPr lang="en-US" altLang="zh-CN" sz="2000" dirty="0"/>
              <a:t>standardized in SMPTE </a:t>
            </a:r>
            <a:r>
              <a:rPr lang="en-US" altLang="zh-CN" sz="2000" dirty="0" smtClean="0"/>
              <a:t>424M</a:t>
            </a:r>
            <a:endParaRPr lang="en-US" altLang="zh-CN" sz="2000" dirty="0"/>
          </a:p>
          <a:p>
            <a:r>
              <a:rPr lang="en-US" altLang="zh-CN" sz="2000" dirty="0"/>
              <a:t>In </a:t>
            </a:r>
            <a:r>
              <a:rPr lang="en-US" altLang="zh-CN" sz="2000" dirty="0" smtClean="0"/>
              <a:t>serial interface, additional </a:t>
            </a:r>
            <a:r>
              <a:rPr lang="en-US" altLang="zh-CN" sz="2000" dirty="0"/>
              <a:t>check </a:t>
            </a:r>
            <a:r>
              <a:rPr lang="en-US" altLang="zh-CN" sz="2000" dirty="0" smtClean="0"/>
              <a:t>words(</a:t>
            </a:r>
            <a:r>
              <a:rPr lang="en-US" altLang="zh-CN" sz="2000" b="1" dirty="0" smtClean="0"/>
              <a:t>LN</a:t>
            </a:r>
            <a:r>
              <a:rPr lang="en-US" altLang="zh-CN" sz="2000" dirty="0" smtClean="0"/>
              <a:t> </a:t>
            </a:r>
            <a:r>
              <a:rPr lang="en-US" altLang="zh-CN" sz="2000" b="1" kern="0" dirty="0" smtClean="0"/>
              <a:t>line </a:t>
            </a:r>
            <a:r>
              <a:rPr lang="en-US" altLang="zh-CN" sz="2000" b="1" kern="0" dirty="0"/>
              <a:t>number and </a:t>
            </a:r>
            <a:r>
              <a:rPr lang="en-US" altLang="zh-CN" sz="2000" b="1" kern="0" dirty="0" smtClean="0"/>
              <a:t>CRC</a:t>
            </a:r>
            <a:r>
              <a:rPr lang="en-US" altLang="zh-CN" sz="2000" dirty="0" smtClean="0"/>
              <a:t>) </a:t>
            </a:r>
            <a:r>
              <a:rPr lang="en-US" altLang="zh-CN" sz="2000" dirty="0"/>
              <a:t>are provided to increase the robustness of the </a:t>
            </a:r>
            <a:r>
              <a:rPr lang="en-US" altLang="zh-CN" sz="2000" dirty="0" smtClean="0"/>
              <a:t>interface</a:t>
            </a:r>
            <a:endParaRPr lang="en-US" altLang="zh-CN" sz="2000" kern="0" dirty="0" smtClean="0"/>
          </a:p>
          <a:p>
            <a:r>
              <a:rPr lang="en-US" altLang="zh-CN" sz="2000" dirty="0" smtClean="0"/>
              <a:t>In </a:t>
            </a:r>
            <a:r>
              <a:rPr lang="en-US" altLang="zh-CN" sz="2000" dirty="0"/>
              <a:t>HD applications, serial data format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is 20 bits wide, divided into two parallel 10-bit </a:t>
            </a:r>
            <a:r>
              <a:rPr lang="en-US" altLang="zh-CN" sz="2000" dirty="0" smtClean="0"/>
              <a:t>data streams(Y and </a:t>
            </a:r>
            <a:r>
              <a:rPr lang="en-US" altLang="zh-CN" sz="2000" dirty="0" err="1" smtClean="0"/>
              <a:t>CbCr</a:t>
            </a:r>
            <a:r>
              <a:rPr lang="en-US" altLang="zh-CN" sz="2000" dirty="0" smtClean="0"/>
              <a:t>). These </a:t>
            </a:r>
            <a:r>
              <a:rPr lang="en-US" altLang="zh-CN" sz="2000" dirty="0"/>
              <a:t>data channels shall be multiplexed to form the serial data stream. </a:t>
            </a:r>
            <a:endParaRPr lang="en-US" altLang="zh-CN" sz="2000" kern="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590" y="4747561"/>
            <a:ext cx="6639231" cy="15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97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34433" y="1151157"/>
            <a:ext cx="11348229" cy="4535487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BT.656 recommendation:</a:t>
            </a:r>
            <a:endParaRPr lang="en-US" altLang="zh-CN" sz="2000" dirty="0" smtClean="0">
              <a:hlinkClick r:id="rId2"/>
            </a:endParaRPr>
          </a:p>
          <a:p>
            <a:r>
              <a:rPr lang="en-US" altLang="zh-CN" sz="2000" dirty="0" smtClean="0">
                <a:hlinkClick r:id="rId2"/>
              </a:rPr>
              <a:t>Recommendation </a:t>
            </a:r>
            <a:r>
              <a:rPr lang="en-US" altLang="zh-CN" sz="2000" dirty="0">
                <a:hlinkClick r:id="rId2"/>
              </a:rPr>
              <a:t>ITU-R </a:t>
            </a:r>
            <a:r>
              <a:rPr lang="en-US" altLang="zh-CN" sz="2000" dirty="0" smtClean="0">
                <a:hlinkClick r:id="rId2"/>
              </a:rPr>
              <a:t>BT.656-5 </a:t>
            </a:r>
            <a:r>
              <a:rPr lang="en-US" altLang="zh-CN" sz="2000" dirty="0">
                <a:hlinkClick r:id="rId2"/>
              </a:rPr>
              <a:t>Interface for digital component </a:t>
            </a:r>
            <a:r>
              <a:rPr lang="en-US" altLang="zh-CN" sz="2000" dirty="0" smtClean="0">
                <a:hlinkClick r:id="rId2"/>
              </a:rPr>
              <a:t>video signals </a:t>
            </a:r>
            <a:r>
              <a:rPr lang="en-US" altLang="zh-CN" sz="2000" dirty="0">
                <a:hlinkClick r:id="rId2"/>
              </a:rPr>
              <a:t>in 525-line and 625-line </a:t>
            </a:r>
            <a:r>
              <a:rPr lang="en-US" altLang="zh-CN" sz="2000" dirty="0" smtClean="0">
                <a:hlinkClick r:id="rId2"/>
              </a:rPr>
              <a:t>television systems </a:t>
            </a:r>
            <a:r>
              <a:rPr lang="en-US" altLang="zh-CN" sz="2000" dirty="0">
                <a:hlinkClick r:id="rId2"/>
              </a:rPr>
              <a:t>operating at the 4:2:2 </a:t>
            </a:r>
            <a:r>
              <a:rPr lang="en-US" altLang="zh-CN" sz="2000" dirty="0" smtClean="0">
                <a:hlinkClick r:id="rId2"/>
              </a:rPr>
              <a:t>level of </a:t>
            </a:r>
            <a:r>
              <a:rPr lang="en-US" altLang="zh-CN" sz="2000" dirty="0">
                <a:hlinkClick r:id="rId2"/>
              </a:rPr>
              <a:t>Recommendation ITU-R BT.601</a:t>
            </a:r>
            <a:endParaRPr lang="en-US" altLang="zh-CN" sz="2000" dirty="0" smtClean="0"/>
          </a:p>
          <a:p>
            <a:r>
              <a:rPr lang="en-US" altLang="zh-CN" sz="2000" dirty="0" smtClean="0">
                <a:hlinkClick r:id="rId3"/>
              </a:rPr>
              <a:t>AN9728.2</a:t>
            </a:r>
            <a:r>
              <a:rPr lang="en-US" altLang="zh-CN" sz="2000" b="1" dirty="0" smtClean="0">
                <a:hlinkClick r:id="rId3"/>
              </a:rPr>
              <a:t> </a:t>
            </a:r>
            <a:r>
              <a:rPr lang="en-US" altLang="zh-CN" sz="2000" dirty="0" smtClean="0">
                <a:hlinkClick r:id="rId3"/>
              </a:rPr>
              <a:t>BT.656 Video Interface for ICs</a:t>
            </a:r>
            <a:endParaRPr lang="en-US" altLang="zh-CN" sz="2000" dirty="0" smtClean="0"/>
          </a:p>
          <a:p>
            <a:r>
              <a:rPr lang="en-US" altLang="zh-CN" sz="2000" kern="0" dirty="0">
                <a:hlinkClick r:id="rId4"/>
              </a:rPr>
              <a:t>https://</a:t>
            </a:r>
            <a:r>
              <a:rPr lang="en-US" altLang="zh-CN" sz="2000" kern="0" dirty="0" smtClean="0">
                <a:hlinkClick r:id="rId4"/>
              </a:rPr>
              <a:t>techdocs.altium.com/display/FPGA/ITU-R+BT.656+Protocol</a:t>
            </a:r>
            <a:endParaRPr lang="en-US" altLang="zh-CN" sz="2000" kern="0" dirty="0" smtClean="0"/>
          </a:p>
          <a:p>
            <a:pPr marL="0" indent="0">
              <a:buNone/>
            </a:pPr>
            <a:r>
              <a:rPr lang="en-US" altLang="zh-CN" sz="2000" kern="0" dirty="0" smtClean="0"/>
              <a:t>BT.1120 </a:t>
            </a:r>
            <a:r>
              <a:rPr lang="en-US" altLang="zh-CN" sz="2000" dirty="0"/>
              <a:t>recommendation </a:t>
            </a:r>
            <a:r>
              <a:rPr lang="en-US" altLang="zh-CN" sz="2000" kern="0" dirty="0" smtClean="0"/>
              <a:t>:</a:t>
            </a:r>
            <a:endParaRPr lang="zh-CN" altLang="en-US" dirty="0"/>
          </a:p>
          <a:p>
            <a:r>
              <a:rPr lang="en-US" altLang="zh-CN" sz="2000" kern="0" dirty="0" smtClean="0">
                <a:hlinkClick r:id="rId5"/>
              </a:rPr>
              <a:t>Digital </a:t>
            </a:r>
            <a:r>
              <a:rPr lang="en-US" altLang="zh-CN" sz="2000" kern="0" dirty="0">
                <a:hlinkClick r:id="rId5"/>
              </a:rPr>
              <a:t>interfaces for studio signals with </a:t>
            </a:r>
            <a:r>
              <a:rPr lang="en-US" altLang="zh-CN" sz="2000" kern="0" dirty="0" smtClean="0">
                <a:hlinkClick r:id="rId5"/>
              </a:rPr>
              <a:t>1920 </a:t>
            </a:r>
            <a:r>
              <a:rPr lang="en-US" altLang="zh-CN" sz="2000" kern="0" dirty="0">
                <a:hlinkClick r:id="rId5"/>
              </a:rPr>
              <a:t>× </a:t>
            </a:r>
            <a:r>
              <a:rPr lang="en-US" altLang="zh-CN" sz="2000" kern="0" dirty="0" smtClean="0">
                <a:hlinkClick r:id="rId5"/>
              </a:rPr>
              <a:t>1080 </a:t>
            </a:r>
            <a:r>
              <a:rPr lang="en-US" altLang="zh-CN" sz="2000" kern="0" dirty="0">
                <a:hlinkClick r:id="rId5"/>
              </a:rPr>
              <a:t>image formats </a:t>
            </a:r>
            <a:r>
              <a:rPr lang="en-US" altLang="zh-CN" dirty="0">
                <a:hlinkClick r:id="rId5"/>
              </a:rPr>
              <a:t>	</a:t>
            </a:r>
            <a:endParaRPr lang="en-US" altLang="zh-CN" sz="2000" kern="0" dirty="0" smtClean="0"/>
          </a:p>
          <a:p>
            <a:r>
              <a:rPr lang="en-US" altLang="zh-CN" sz="2000" kern="0" dirty="0" smtClean="0"/>
              <a:t>BT.656 encoder ICs: </a:t>
            </a:r>
            <a:r>
              <a:rPr lang="en-US" altLang="zh-CN" sz="2000" kern="0" dirty="0" smtClean="0">
                <a:hlinkClick r:id="rId6"/>
              </a:rPr>
              <a:t>adv7180</a:t>
            </a:r>
            <a:r>
              <a:rPr lang="en-US" altLang="zh-CN" sz="2000" kern="0" dirty="0" smtClean="0"/>
              <a:t>, </a:t>
            </a:r>
            <a:r>
              <a:rPr lang="en-US" altLang="zh-CN" sz="2000" kern="0" dirty="0" smtClean="0">
                <a:hlinkClick r:id="rId7"/>
              </a:rPr>
              <a:t>TVP5150</a:t>
            </a:r>
            <a:endParaRPr lang="en-US" altLang="zh-CN" sz="2000" kern="0" dirty="0" smtClean="0"/>
          </a:p>
          <a:p>
            <a:r>
              <a:rPr lang="en-US" altLang="zh-CN" sz="2000" kern="0" dirty="0" smtClean="0"/>
              <a:t>BT.656 decoder ICs: </a:t>
            </a:r>
            <a:r>
              <a:rPr lang="en-US" altLang="zh-CN" sz="2000" kern="0" dirty="0" smtClean="0">
                <a:hlinkClick r:id="rId8"/>
              </a:rPr>
              <a:t>adv7390</a:t>
            </a:r>
            <a:r>
              <a:rPr lang="en-US" altLang="zh-CN" sz="2000" kern="0" dirty="0" smtClean="0"/>
              <a:t>, </a:t>
            </a:r>
            <a:r>
              <a:rPr lang="en-US" altLang="zh-CN" sz="2000" kern="0" dirty="0" smtClean="0">
                <a:hlinkClick r:id="rId9"/>
              </a:rPr>
              <a:t>bt656_decoder</a:t>
            </a:r>
            <a:endParaRPr lang="en-US" altLang="zh-CN" sz="2000" kern="0" dirty="0" smtClean="0"/>
          </a:p>
          <a:p>
            <a:r>
              <a:rPr lang="en-US" altLang="zh-CN" sz="2000" kern="0" dirty="0" smtClean="0"/>
              <a:t>BT.656 panel driver ICs: </a:t>
            </a:r>
            <a:r>
              <a:rPr lang="en-US" altLang="zh-CN" sz="2000" kern="0" dirty="0" smtClean="0">
                <a:hlinkClick r:id="rId10"/>
              </a:rPr>
              <a:t>ili9322 </a:t>
            </a:r>
            <a:endParaRPr lang="en-US" altLang="zh-CN" sz="2000" kern="0" dirty="0" smtClean="0"/>
          </a:p>
          <a:p>
            <a:r>
              <a:rPr lang="en-US" altLang="zh-CN" sz="2000" kern="0" dirty="0" smtClean="0"/>
              <a:t>BT.1120 </a:t>
            </a:r>
            <a:r>
              <a:rPr lang="en-US" altLang="zh-CN" sz="2000" kern="0" dirty="0" err="1" smtClean="0"/>
              <a:t>encoder&amp;decoder</a:t>
            </a:r>
            <a:r>
              <a:rPr lang="en-US" altLang="zh-CN" sz="2000" kern="0" dirty="0" smtClean="0"/>
              <a:t> ICs: </a:t>
            </a:r>
            <a:r>
              <a:rPr lang="en-US" altLang="zh-CN" sz="2000" kern="0" dirty="0" smtClean="0">
                <a:hlinkClick r:id="rId11"/>
              </a:rPr>
              <a:t>RK628</a:t>
            </a:r>
            <a:endParaRPr lang="en-US" altLang="zh-CN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3381294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/>
            </a:r>
            <a:br>
              <a:rPr lang="zh-CN" altLang="en-US" b="0" dirty="0"/>
            </a:br>
            <a:r>
              <a:rPr lang="en-US" altLang="zh-CN" dirty="0" smtClean="0"/>
              <a:t>BT </a:t>
            </a:r>
            <a:r>
              <a:rPr lang="en-US" altLang="zh-CN" dirty="0"/>
              <a:t>Series </a:t>
            </a:r>
            <a:r>
              <a:rPr lang="en-US" altLang="zh-CN" b="0" dirty="0"/>
              <a:t>	</a:t>
            </a:r>
            <a:br>
              <a:rPr lang="en-US" altLang="zh-CN" b="0" dirty="0"/>
            </a:b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992192" y="6604000"/>
            <a:ext cx="2743200" cy="254000"/>
          </a:xfrm>
        </p:spPr>
        <p:txBody>
          <a:bodyPr/>
          <a:lstStyle/>
          <a:p>
            <a:fld id="{B354B34E-F89E-4D61-9C43-C29CBF2D144D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294967295"/>
          </p:nvPr>
        </p:nvSpPr>
        <p:spPr>
          <a:xfrm>
            <a:off x="232834" y="785579"/>
            <a:ext cx="6210300" cy="469106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30966"/>
              </p:ext>
            </p:extLst>
          </p:nvPr>
        </p:nvGraphicFramePr>
        <p:xfrm>
          <a:off x="990599" y="2266506"/>
          <a:ext cx="9944100" cy="210028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1976618371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190088249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3582766362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266662451"/>
                    </a:ext>
                  </a:extLst>
                </a:gridCol>
              </a:tblGrid>
              <a:tr h="486736">
                <a:tc>
                  <a:txBody>
                    <a:bodyPr/>
                    <a:lstStyle/>
                    <a:p>
                      <a:pPr algn="ctr"/>
                      <a:endParaRPr lang="en-US" altLang="zh-CN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/>
                        <a:t>Video Format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Digital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Interface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49447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SDTV</a:t>
                      </a:r>
                      <a:endParaRPr lang="en-US" altLang="zh-CN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 smtClean="0"/>
                        <a:t>720*480i(NTSC),</a:t>
                      </a:r>
                      <a:r>
                        <a:rPr lang="en-US" altLang="zh-CN" b="0" baseline="0" dirty="0" smtClean="0"/>
                        <a:t> 720*576i(PAL)</a:t>
                      </a:r>
                      <a:endParaRPr lang="en-US" altLang="zh-CN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BT.601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BT.656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06976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HDTV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1080p, 1080i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BT.709, BT.2100</a:t>
                      </a:r>
                      <a:r>
                        <a:rPr lang="en-US" altLang="zh-CN" baseline="30000" dirty="0" smtClean="0"/>
                        <a:t>[1]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BT.1120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048"/>
                  </a:ext>
                </a:extLst>
              </a:tr>
              <a:tr h="486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UHDTV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3840*2160,</a:t>
                      </a:r>
                      <a:r>
                        <a:rPr lang="en-US" altLang="zh-CN" baseline="0" dirty="0" smtClean="0"/>
                        <a:t> 7680*4320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BT.2020, </a:t>
                      </a:r>
                      <a:r>
                        <a:rPr lang="en-US" altLang="zh-CN" dirty="0" smtClean="0"/>
                        <a:t>BT.2100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BT.2077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08314"/>
                  </a:ext>
                </a:extLst>
              </a:tr>
            </a:tbl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990599" y="4720865"/>
            <a:ext cx="5265822" cy="595812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altLang="zh-CN" sz="1800" kern="0" dirty="0" smtClean="0"/>
              <a:t>[1]: HDR (high dynamic range) TV</a:t>
            </a:r>
            <a:endParaRPr lang="en-US" altLang="zh-CN" sz="1800" kern="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66777" y="1025315"/>
            <a:ext cx="10367922" cy="1104274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altLang="zh-CN" sz="2000" dirty="0"/>
              <a:t>Broadcasting </a:t>
            </a:r>
            <a:r>
              <a:rPr lang="en-US" altLang="zh-CN" sz="2000" dirty="0" smtClean="0"/>
              <a:t>service (television), </a:t>
            </a:r>
            <a:r>
              <a:rPr lang="en-US" altLang="zh-CN" sz="2000" kern="0" dirty="0"/>
              <a:t>d</a:t>
            </a:r>
            <a:r>
              <a:rPr lang="en-US" altLang="zh-CN" sz="2000" kern="0" dirty="0" smtClean="0"/>
              <a:t>igital </a:t>
            </a:r>
            <a:r>
              <a:rPr lang="en-US" altLang="zh-CN" sz="2000" kern="0" dirty="0"/>
              <a:t>video </a:t>
            </a:r>
            <a:r>
              <a:rPr lang="en-US" altLang="zh-CN" sz="2000" kern="0" dirty="0" smtClean="0"/>
              <a:t>protocols </a:t>
            </a:r>
            <a:r>
              <a:rPr lang="en-US" altLang="zh-CN" sz="2000" kern="0" dirty="0"/>
              <a:t>for streaming television </a:t>
            </a:r>
            <a:r>
              <a:rPr lang="en-US" altLang="zh-CN" sz="2000" kern="0" dirty="0" smtClean="0"/>
              <a:t>signals between digital equipment</a:t>
            </a:r>
            <a:endParaRPr lang="en-US" altLang="zh-CN" sz="2000" dirty="0" smtClean="0"/>
          </a:p>
          <a:p>
            <a:pPr>
              <a:buFontTx/>
            </a:pPr>
            <a:r>
              <a:rPr lang="en-US" altLang="zh-CN" sz="2000" dirty="0" smtClean="0"/>
              <a:t>Developed by International </a:t>
            </a:r>
            <a:r>
              <a:rPr lang="en-US" altLang="zh-CN" sz="2000" dirty="0"/>
              <a:t>Telecommunication Union (ITU</a:t>
            </a:r>
            <a:r>
              <a:rPr lang="en-US" altLang="zh-CN" sz="2000" dirty="0" smtClean="0"/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Interlaced Scan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7240" y="2731537"/>
            <a:ext cx="5334218" cy="267064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94733" y="1280890"/>
            <a:ext cx="10858500" cy="1582626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r>
              <a:rPr lang="en-US" altLang="zh-CN" sz="2000" dirty="0" smtClean="0"/>
              <a:t>Use </a:t>
            </a:r>
            <a:r>
              <a:rPr lang="en-US" altLang="zh-CN" sz="2000" dirty="0"/>
              <a:t>two fields to create a frame. One field contains all odd-numbered lines in the image; the other contains all even-numbered </a:t>
            </a:r>
            <a:r>
              <a:rPr lang="en-US" altLang="zh-CN" sz="2000" dirty="0" smtClean="0"/>
              <a:t>lines</a:t>
            </a:r>
          </a:p>
          <a:p>
            <a:r>
              <a:rPr lang="en-US" altLang="zh-CN" sz="2000" dirty="0" smtClean="0"/>
              <a:t>double </a:t>
            </a:r>
            <a:r>
              <a:rPr lang="en-US" altLang="zh-CN" sz="2000" dirty="0"/>
              <a:t>the perceived frame </a:t>
            </a:r>
            <a:r>
              <a:rPr lang="en-US" altLang="zh-CN" sz="2000" dirty="0" smtClean="0"/>
              <a:t>rate and save bandwidth</a:t>
            </a:r>
          </a:p>
        </p:txBody>
      </p:sp>
      <p:pic>
        <p:nvPicPr>
          <p:cNvPr id="1028" name="Picture 4" descr="Interlaced Scanning - an overview | ScienceDirect To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044846"/>
            <a:ext cx="5992588" cy="21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67638" y="5247613"/>
            <a:ext cx="3446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/>
              <a:t>Interlaced </a:t>
            </a:r>
            <a:r>
              <a:rPr lang="en-US" altLang="zh-CN" sz="1600" i="1" dirty="0" smtClean="0"/>
              <a:t>scan </a:t>
            </a:r>
            <a:r>
              <a:rPr lang="en-US" altLang="zh-CN" sz="1600" i="1" dirty="0"/>
              <a:t>vs progressive </a:t>
            </a:r>
            <a:r>
              <a:rPr lang="en-US" altLang="zh-CN" sz="1600" i="1" dirty="0" smtClean="0"/>
              <a:t>scan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053832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BT.601-7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966" y="1260239"/>
            <a:ext cx="6113466" cy="3835443"/>
          </a:xfrm>
        </p:spPr>
        <p:txBody>
          <a:bodyPr/>
          <a:lstStyle/>
          <a:p>
            <a:endParaRPr lang="zh-CN" altLang="en-US" dirty="0"/>
          </a:p>
          <a:p>
            <a:r>
              <a:rPr lang="en-US" altLang="zh-CN" sz="2000" dirty="0" smtClean="0"/>
              <a:t>Studio </a:t>
            </a:r>
            <a:r>
              <a:rPr lang="en-US" altLang="zh-CN" sz="2000" dirty="0"/>
              <a:t>encoding parameters of digital television for standard 4:3 and wide-screen 16:9 aspect ratios </a:t>
            </a:r>
            <a:r>
              <a:rPr lang="en-US" altLang="zh-CN" dirty="0"/>
              <a:t>	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form of </a:t>
            </a:r>
            <a:r>
              <a:rPr lang="en-US" altLang="zh-CN" sz="2000" dirty="0" err="1" smtClean="0"/>
              <a:t>YCbCr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was defined for </a:t>
            </a:r>
            <a:r>
              <a:rPr lang="en-US" altLang="zh-CN" sz="2000" dirty="0" smtClean="0"/>
              <a:t>SDTV (standard-definition television) </a:t>
            </a:r>
            <a:r>
              <a:rPr lang="en-US" altLang="zh-CN" sz="2000" dirty="0"/>
              <a:t>in the ITU-R </a:t>
            </a:r>
            <a:r>
              <a:rPr lang="en-US" altLang="zh-CN" sz="2000" dirty="0" smtClean="0"/>
              <a:t>BT.601 standard.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Two format: </a:t>
            </a:r>
            <a:r>
              <a:rPr lang="en-US" altLang="zh-CN" sz="2000" dirty="0" err="1" smtClean="0"/>
              <a:t>YCbCr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4:2:2, </a:t>
            </a:r>
            <a:r>
              <a:rPr lang="en-US" altLang="zh-CN" sz="2000" dirty="0" err="1"/>
              <a:t>YCbCr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4:4:4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Limited range (8-bit Y[16, 235], </a:t>
            </a:r>
            <a:r>
              <a:rPr lang="en-US" altLang="zh-CN" sz="2000" dirty="0" err="1" smtClean="0"/>
              <a:t>CbCr</a:t>
            </a:r>
            <a:r>
              <a:rPr lang="en-US" altLang="zh-CN" sz="2000" dirty="0" smtClean="0"/>
              <a:t>[16, 240])</a:t>
            </a:r>
            <a:endParaRPr lang="en-US" altLang="zh-CN" sz="2000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1" y="2196886"/>
            <a:ext cx="5591175" cy="981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1" y="2899864"/>
            <a:ext cx="5495925" cy="8858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89843" y="3819783"/>
            <a:ext cx="4708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+mn-lt"/>
                <a:ea typeface="+mn-ea"/>
                <a:sym typeface="Calibri" panose="020F0502020204030204" pitchFamily="34" charset="0"/>
              </a:rPr>
              <a:t>Translation between BT.601 </a:t>
            </a:r>
            <a:r>
              <a:rPr lang="en-US" altLang="zh-CN" i="1" dirty="0" smtClean="0">
                <a:latin typeface="+mn-lt"/>
                <a:ea typeface="+mn-ea"/>
                <a:sym typeface="Calibri" panose="020F0502020204030204" pitchFamily="34" charset="0"/>
              </a:rPr>
              <a:t>limited range </a:t>
            </a:r>
            <a:r>
              <a:rPr lang="en-US" altLang="zh-CN" i="1" dirty="0" err="1" smtClean="0">
                <a:latin typeface="+mn-lt"/>
                <a:ea typeface="+mn-ea"/>
                <a:sym typeface="Calibri" panose="020F0502020204030204" pitchFamily="34" charset="0"/>
              </a:rPr>
              <a:t>YCbCr</a:t>
            </a:r>
            <a:r>
              <a:rPr lang="en-US" altLang="zh-CN" i="1" dirty="0" smtClean="0">
                <a:latin typeface="+mn-lt"/>
                <a:ea typeface="+mn-ea"/>
                <a:sym typeface="Calibri" panose="020F0502020204030204" pitchFamily="34" charset="0"/>
              </a:rPr>
              <a:t> </a:t>
            </a:r>
          </a:p>
          <a:p>
            <a:r>
              <a:rPr lang="en-US" altLang="zh-CN" i="1" dirty="0" smtClean="0">
                <a:latin typeface="+mn-lt"/>
                <a:ea typeface="+mn-ea"/>
                <a:sym typeface="Calibri" panose="020F0502020204030204" pitchFamily="34" charset="0"/>
              </a:rPr>
              <a:t>and </a:t>
            </a:r>
            <a:r>
              <a:rPr lang="en-US" altLang="zh-CN" i="1" dirty="0" err="1">
                <a:latin typeface="+mn-lt"/>
                <a:ea typeface="+mn-ea"/>
                <a:sym typeface="Calibri" panose="020F0502020204030204" pitchFamily="34" charset="0"/>
              </a:rPr>
              <a:t>sRGB</a:t>
            </a:r>
            <a:r>
              <a:rPr lang="en-US" altLang="zh-CN" i="1" dirty="0">
                <a:latin typeface="+mn-lt"/>
                <a:ea typeface="+mn-ea"/>
                <a:sym typeface="Calibri" panose="020F0502020204030204" pitchFamily="34" charset="0"/>
              </a:rPr>
              <a:t> </a:t>
            </a:r>
            <a:r>
              <a:rPr lang="en-US" altLang="zh-CN" i="1" dirty="0" err="1" smtClean="0">
                <a:latin typeface="+mn-lt"/>
                <a:ea typeface="+mn-ea"/>
                <a:sym typeface="Calibri" panose="020F0502020204030204" pitchFamily="34" charset="0"/>
              </a:rPr>
              <a:t>colorspaces</a:t>
            </a:r>
            <a:endParaRPr lang="en-US" altLang="zh-CN" i="1" dirty="0" smtClean="0">
              <a:latin typeface="+mn-lt"/>
              <a:ea typeface="+mn-ea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933" y="1699083"/>
            <a:ext cx="4305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4500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ITU-R BT.656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183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BT.656-5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997117"/>
            <a:ext cx="11588861" cy="4812631"/>
          </a:xfrm>
        </p:spPr>
        <p:txBody>
          <a:bodyPr/>
          <a:lstStyle/>
          <a:p>
            <a:r>
              <a:rPr lang="en-US" altLang="zh-CN" sz="2000" dirty="0" smtClean="0"/>
              <a:t>Interface </a:t>
            </a:r>
            <a:r>
              <a:rPr lang="en-US" altLang="zh-CN" sz="2000" dirty="0"/>
              <a:t>for digital component </a:t>
            </a:r>
            <a:r>
              <a:rPr lang="en-US" altLang="zh-CN" sz="2000" dirty="0" smtClean="0"/>
              <a:t>video signals </a:t>
            </a:r>
            <a:r>
              <a:rPr lang="en-US" altLang="zh-CN" sz="2000" dirty="0"/>
              <a:t>in 525-line and 625-line </a:t>
            </a:r>
            <a:r>
              <a:rPr lang="en-US" altLang="zh-CN" sz="2000" dirty="0" smtClean="0"/>
              <a:t>television systems </a:t>
            </a:r>
            <a:r>
              <a:rPr lang="en-US" altLang="zh-CN" sz="2000" dirty="0"/>
              <a:t>operating </a:t>
            </a:r>
            <a:r>
              <a:rPr lang="en-US" altLang="zh-CN" sz="2000" dirty="0" smtClean="0"/>
              <a:t>at </a:t>
            </a:r>
            <a:r>
              <a:rPr lang="en-US" altLang="zh-CN" sz="2000" dirty="0"/>
              <a:t>the 4:2:2 </a:t>
            </a:r>
            <a:r>
              <a:rPr lang="en-US" altLang="zh-CN" sz="2000" dirty="0" smtClean="0"/>
              <a:t>level of </a:t>
            </a:r>
            <a:r>
              <a:rPr lang="en-US" altLang="zh-CN" sz="2000" dirty="0"/>
              <a:t>Recommendation ITU-R </a:t>
            </a:r>
            <a:r>
              <a:rPr lang="en-US" altLang="zh-CN" sz="2000" dirty="0" smtClean="0"/>
              <a:t>BT.601.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Define the parallel</a:t>
            </a:r>
            <a:r>
              <a:rPr lang="en-US" altLang="zh-CN" sz="2000" baseline="30000" dirty="0" smtClean="0"/>
              <a:t>[1]</a:t>
            </a:r>
            <a:r>
              <a:rPr lang="en-US" altLang="zh-CN" sz="2000" dirty="0" smtClean="0"/>
              <a:t> and serial interfaces for transmitting </a:t>
            </a:r>
            <a:r>
              <a:rPr lang="en-US" altLang="zh-CN" sz="2000" b="1" dirty="0" smtClean="0"/>
              <a:t>4:2:2 </a:t>
            </a:r>
            <a:r>
              <a:rPr lang="en-US" altLang="zh-CN" sz="2000" b="1" dirty="0" err="1" smtClean="0"/>
              <a:t>YCbCr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digital video.</a:t>
            </a:r>
          </a:p>
          <a:p>
            <a:r>
              <a:rPr lang="en-US" altLang="zh-CN" sz="2000" dirty="0" smtClean="0"/>
              <a:t>Use unique timing codes embedded in the video stream instead of conventional video timing signals (HSYNC, VSYNC).</a:t>
            </a:r>
          </a:p>
          <a:p>
            <a:r>
              <a:rPr lang="en-US" altLang="zh-CN" sz="2000" dirty="0" smtClean="0"/>
              <a:t>Active video resolution is </a:t>
            </a:r>
            <a:r>
              <a:rPr lang="en-US" altLang="zh-CN" sz="2000" b="1" dirty="0" smtClean="0"/>
              <a:t>720*480i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(525 </a:t>
            </a:r>
            <a:r>
              <a:rPr lang="en-US" altLang="zh-CN" sz="2000" dirty="0" smtClean="0"/>
              <a:t>lines NTSC 30fps) </a:t>
            </a:r>
            <a:r>
              <a:rPr lang="en-US" altLang="zh-CN" sz="2000" dirty="0" smtClean="0"/>
              <a:t>or </a:t>
            </a:r>
            <a:r>
              <a:rPr lang="en-US" altLang="zh-CN" sz="2000" b="1" dirty="0" smtClean="0"/>
              <a:t>720*576i</a:t>
            </a:r>
            <a:r>
              <a:rPr lang="en-US" altLang="zh-CN" sz="2000" dirty="0" smtClean="0"/>
              <a:t> (625 </a:t>
            </a:r>
            <a:r>
              <a:rPr lang="en-US" altLang="zh-CN" sz="2000" dirty="0" smtClean="0"/>
              <a:t>lines PAL 25fps).</a:t>
            </a:r>
            <a:endParaRPr lang="en-US" altLang="zh-CN" sz="2000" dirty="0" smtClean="0"/>
          </a:p>
          <a:p>
            <a:r>
              <a:rPr lang="en-US" altLang="zh-CN" sz="2000" dirty="0" smtClean="0"/>
              <a:t>Other active </a:t>
            </a:r>
            <a:r>
              <a:rPr lang="en-US" altLang="zh-CN" sz="2000" dirty="0"/>
              <a:t>resolutions </a:t>
            </a:r>
            <a:r>
              <a:rPr lang="en-US" altLang="zh-CN" sz="2000" dirty="0" smtClean="0"/>
              <a:t>and progressive scan can be </a:t>
            </a:r>
            <a:r>
              <a:rPr lang="en-US" altLang="zh-CN" sz="2000" dirty="0"/>
              <a:t>supported by adjusting </a:t>
            </a:r>
            <a:r>
              <a:rPr lang="en-US" altLang="zh-CN" sz="2000" dirty="0" smtClean="0"/>
              <a:t>EAV </a:t>
            </a:r>
            <a:r>
              <a:rPr lang="en-US" altLang="zh-CN" sz="2000" dirty="0"/>
              <a:t>and SAV codes and vertical blanking intervals occur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Signals coded in </a:t>
            </a:r>
            <a:r>
              <a:rPr lang="en-US" altLang="zh-CN" sz="2000" b="1" dirty="0" smtClean="0"/>
              <a:t>8-bit</a:t>
            </a:r>
            <a:r>
              <a:rPr lang="en-US" altLang="zh-CN" sz="2000" dirty="0" smtClean="0"/>
              <a:t> or </a:t>
            </a:r>
            <a:r>
              <a:rPr lang="en-US" altLang="zh-CN" sz="2000" b="1" dirty="0" smtClean="0"/>
              <a:t>10-bit</a:t>
            </a:r>
            <a:r>
              <a:rPr lang="en-US" altLang="zh-CN" sz="2000" dirty="0" smtClean="0"/>
              <a:t>. </a:t>
            </a:r>
            <a:r>
              <a:rPr lang="en-US" altLang="zh-CN" sz="2000" dirty="0"/>
              <a:t>When 8-bit video data are used, two LSBs of zeros are to be appended to the 8-bit words to form 10-bit words. </a:t>
            </a:r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1800" dirty="0" smtClean="0"/>
              <a:t>[1]: parallel interface is deprecated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latest BT.656 recommendation </a:t>
            </a:r>
            <a:r>
              <a:rPr lang="en-US" altLang="zh-CN" sz="1800" dirty="0"/>
              <a:t>but still </a:t>
            </a:r>
            <a:r>
              <a:rPr lang="en-US" altLang="zh-CN" sz="1800" dirty="0" smtClean="0"/>
              <a:t>use widely in </a:t>
            </a:r>
            <a:r>
              <a:rPr lang="en-US" altLang="zh-CN" sz="1800" dirty="0"/>
              <a:t>video </a:t>
            </a:r>
            <a:r>
              <a:rPr lang="en-US" altLang="zh-CN" sz="1800" dirty="0" smtClean="0"/>
              <a:t>ICs</a:t>
            </a:r>
          </a:p>
          <a:p>
            <a:endParaRPr lang="en-US" altLang="zh-CN" sz="2000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Serial vs parallel interface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B50E-B4BB-4521-B766-6D730761048B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262775" y="1056982"/>
                <a:ext cx="8809036" cy="473020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742950" indent="-28575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marL="1143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marL="1600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marL="20574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  <a:lvl6pPr marL="25146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6pPr>
                <a:lvl7pPr marL="29718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7pPr>
                <a:lvl8pPr marL="34290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8pPr>
                <a:lvl9pPr marL="3886200" indent="-228600" algn="l" defTabSz="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9CC00"/>
                  </a:buClr>
                  <a:buChar char="»"/>
                  <a:defRPr sz="12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9pPr>
              </a:lstStyle>
              <a:p>
                <a:r>
                  <a:rPr lang="en-US" altLang="zh-CN" sz="2000" b="1" kern="0" dirty="0"/>
                  <a:t>Parallel interface</a:t>
                </a:r>
                <a:r>
                  <a:rPr lang="en-US" altLang="zh-CN" sz="2000" kern="0" dirty="0"/>
                  <a:t>: </a:t>
                </a:r>
              </a:p>
              <a:p>
                <a:r>
                  <a:rPr lang="en-US" altLang="zh-CN" sz="2000" kern="0" dirty="0"/>
                  <a:t>1 </a:t>
                </a:r>
                <a:r>
                  <a:rPr lang="en-US" altLang="zh-CN" sz="2000" kern="0" dirty="0" smtClean="0"/>
                  <a:t>clock </a:t>
                </a:r>
                <a:r>
                  <a:rPr lang="en-US" altLang="zh-CN" sz="2000" kern="0" dirty="0"/>
                  <a:t>line + 8/10 data lines</a:t>
                </a:r>
              </a:p>
              <a:p>
                <a:r>
                  <a:rPr lang="en-US" altLang="zh-CN" sz="2000" kern="0" dirty="0"/>
                  <a:t>Coding: NRZ </a:t>
                </a:r>
                <a:r>
                  <a:rPr lang="en-US" altLang="zh-CN" sz="2000" kern="0" dirty="0" smtClean="0"/>
                  <a:t>form</a:t>
                </a:r>
              </a:p>
              <a:p>
                <a:r>
                  <a:rPr lang="en-US" altLang="zh-CN" sz="2000" kern="0" dirty="0" smtClean="0"/>
                  <a:t>Pixel clock: 27MHz</a:t>
                </a:r>
              </a:p>
              <a:p>
                <a:pPr marL="0" indent="0">
                  <a:buNone/>
                </a:pPr>
                <a:endParaRPr lang="en-US" altLang="zh-CN" sz="2000" b="1" kern="0" dirty="0" smtClean="0"/>
              </a:p>
              <a:p>
                <a:r>
                  <a:rPr lang="en-US" altLang="zh-CN" sz="2000" b="1" kern="0" dirty="0" smtClean="0"/>
                  <a:t>Serial interface</a:t>
                </a:r>
                <a:r>
                  <a:rPr lang="en-US" altLang="zh-CN" sz="2000" kern="0" dirty="0" smtClean="0"/>
                  <a:t>: </a:t>
                </a:r>
              </a:p>
              <a:p>
                <a:r>
                  <a:rPr lang="en-US" altLang="zh-CN" sz="2000" kern="0" dirty="0" smtClean="0"/>
                  <a:t>1 </a:t>
                </a:r>
                <a:r>
                  <a:rPr lang="en-US" altLang="zh-CN" sz="2000" kern="0" dirty="0" err="1" smtClean="0"/>
                  <a:t>clk</a:t>
                </a:r>
                <a:r>
                  <a:rPr lang="en-US" altLang="zh-CN" sz="2000" kern="0" dirty="0" smtClean="0"/>
                  <a:t> line + 1 data line</a:t>
                </a:r>
              </a:p>
              <a:p>
                <a:r>
                  <a:rPr lang="en-US" altLang="zh-CN" sz="2000" kern="0" dirty="0" smtClean="0"/>
                  <a:t>Coding: NRZI form, scrambled using G1(x)*G2(x),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altLang="zh-CN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kern="0" dirty="0" smtClean="0"/>
                  <a:t>,</a:t>
                </a:r>
                <a:r>
                  <a:rPr lang="en-US" altLang="zh-CN" sz="2000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sz="2000" b="0" kern="0" dirty="0" smtClean="0"/>
              </a:p>
              <a:p>
                <a:r>
                  <a:rPr lang="en-US" altLang="zh-CN" sz="2000" kern="0" dirty="0" smtClean="0"/>
                  <a:t>Pixel clock: 270MHz</a:t>
                </a:r>
              </a:p>
              <a:p>
                <a:r>
                  <a:rPr lang="en-US" altLang="zh-CN" sz="2000" dirty="0"/>
                  <a:t>Transmission by coaxial </a:t>
                </a:r>
                <a:r>
                  <a:rPr lang="en-US" altLang="zh-CN" sz="2000" dirty="0" smtClean="0"/>
                  <a:t>or optical fibers</a:t>
                </a:r>
                <a:endParaRPr lang="en-US" altLang="zh-CN" sz="2000" kern="0" dirty="0" smtClean="0"/>
              </a:p>
              <a:p>
                <a:r>
                  <a:rPr lang="en-US" altLang="zh-CN" sz="2000" kern="0" dirty="0" smtClean="0"/>
                  <a:t>SD-SDI (</a:t>
                </a:r>
                <a:r>
                  <a:rPr lang="en-US" altLang="zh-CN" sz="2000" dirty="0" smtClean="0"/>
                  <a:t>Standard definition-Serial digital interface</a:t>
                </a:r>
                <a:r>
                  <a:rPr lang="en-US" altLang="zh-CN" sz="2000" kern="0" dirty="0" smtClean="0"/>
                  <a:t>) First defined in </a:t>
                </a:r>
                <a:r>
                  <a:rPr lang="en-US" altLang="zh-CN" sz="2000" kern="0" dirty="0" smtClean="0">
                    <a:hlinkClick r:id="rId3"/>
                  </a:rPr>
                  <a:t>SMPTE 259M</a:t>
                </a:r>
                <a:endParaRPr lang="en-US" altLang="zh-CN" sz="2000" kern="0" dirty="0" smtClean="0"/>
              </a:p>
              <a:p>
                <a:endParaRPr lang="en-US" altLang="zh-CN" sz="2000" b="1" kern="0" dirty="0" smtClean="0"/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5" y="1056982"/>
                <a:ext cx="8809036" cy="4730207"/>
              </a:xfrm>
              <a:prstGeom prst="rect">
                <a:avLst/>
              </a:prstGeom>
              <a:blipFill>
                <a:blip r:embed="rId4"/>
                <a:stretch>
                  <a:fillRect l="-623" t="-644" r="-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f/fa/Parallel_computer_printer_port.jpg/150px-Parallel_computer_printer_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05" y="1359569"/>
            <a:ext cx="1813762" cy="13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9/BNC_connector_50_ohm_male.jpg/250px-BNC_connector_50_ohm_m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24" y="3596243"/>
            <a:ext cx="2130425" cy="15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714440" y="5005136"/>
            <a:ext cx="168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latin typeface="+mn-lt"/>
                <a:ea typeface="+mn-ea"/>
              </a:rPr>
              <a:t>BNC connector</a:t>
            </a:r>
            <a:endParaRPr lang="zh-CN" altLang="en-US" i="1" dirty="0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02732" y="2774921"/>
            <a:ext cx="195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DB-25 connector</a:t>
            </a:r>
            <a:endParaRPr lang="zh-CN" altLang="en-US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98946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Stream Format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992192" y="6604000"/>
            <a:ext cx="2743200" cy="254000"/>
          </a:xfrm>
        </p:spPr>
        <p:txBody>
          <a:bodyPr/>
          <a:lstStyle/>
          <a:p>
            <a:fld id="{B354B34E-F89E-4D61-9C43-C29CBF2D144D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22594"/>
          <a:stretch/>
        </p:blipFill>
        <p:spPr>
          <a:xfrm>
            <a:off x="5645373" y="2739886"/>
            <a:ext cx="6450708" cy="2042230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194734" y="1280890"/>
            <a:ext cx="11223234" cy="622299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r>
              <a:rPr lang="en-US" altLang="zh-CN" sz="2000" dirty="0" smtClean="0"/>
              <a:t>Each line consists of EAV(end </a:t>
            </a:r>
            <a:r>
              <a:rPr lang="en-US" altLang="zh-CN" sz="2000" dirty="0"/>
              <a:t>of active video) + BLANKING + SAV(start of active video) + ACTIVE DATA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46" y="1674655"/>
            <a:ext cx="4828527" cy="394415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e5cfd77-7c5d-4c5c-b226-20a4a7dbfdf4"/>
  <p:tag name="COMMONDATA" val="eyJoZGlkIjoiZDNjODM2ZmM4Nzg3MWNlMzU1YWMzYmFlN2E2YTAyZDIifQ=="/>
</p:tagLst>
</file>

<file path=ppt/theme/theme1.xml><?xml version="1.0" encoding="utf-8"?>
<a:theme xmlns:a="http://schemas.openxmlformats.org/drawingml/2006/main" name="Realsi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alsil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D4.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D4.0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alsil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alsil_2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alsil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alsil_3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realsil_2</Template>
  <TotalTime>2489</TotalTime>
  <Words>994</Words>
  <Application>Microsoft Office PowerPoint</Application>
  <PresentationFormat>宽屏</PresentationFormat>
  <Paragraphs>168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PMingLiU</vt:lpstr>
      <vt:lpstr>Unispace</vt:lpstr>
      <vt:lpstr>等线</vt:lpstr>
      <vt:lpstr>宋体</vt:lpstr>
      <vt:lpstr>Arial</vt:lpstr>
      <vt:lpstr>Calibri</vt:lpstr>
      <vt:lpstr>Cambria Math</vt:lpstr>
      <vt:lpstr>Symbol</vt:lpstr>
      <vt:lpstr>Wingdings</vt:lpstr>
      <vt:lpstr>Realsil</vt:lpstr>
      <vt:lpstr>SD4.0</vt:lpstr>
      <vt:lpstr>Realsil_2</vt:lpstr>
      <vt:lpstr>Realsil_3</vt:lpstr>
      <vt:lpstr>Recommendation ITU-R BT.656 and BT.1120</vt:lpstr>
      <vt:lpstr>Background Information</vt:lpstr>
      <vt:lpstr> BT Series   </vt:lpstr>
      <vt:lpstr>Interlaced Scan</vt:lpstr>
      <vt:lpstr>BT.601-7</vt:lpstr>
      <vt:lpstr>ITU-R BT.656</vt:lpstr>
      <vt:lpstr>BT.656-5</vt:lpstr>
      <vt:lpstr>Serial vs parallel interface</vt:lpstr>
      <vt:lpstr>Video Stream Format</vt:lpstr>
      <vt:lpstr>EAV and SAV</vt:lpstr>
      <vt:lpstr>EAV and SAV</vt:lpstr>
      <vt:lpstr>EAV and SAV</vt:lpstr>
      <vt:lpstr>Active Video Data</vt:lpstr>
      <vt:lpstr>Blanking and Ancillary Data</vt:lpstr>
      <vt:lpstr>ITU-R BT.1120</vt:lpstr>
      <vt:lpstr>BT.1120-9</vt:lpstr>
      <vt:lpstr>Digital coding parameters</vt:lpstr>
      <vt:lpstr>Cont.</vt:lpstr>
      <vt:lpstr>Video timing</vt:lpstr>
      <vt:lpstr>Cont.</vt:lpstr>
      <vt:lpstr>Cont.</vt:lpstr>
      <vt:lpstr>Parallel vs Serial interface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项宇承</dc:creator>
  <cp:lastModifiedBy>项宇承</cp:lastModifiedBy>
  <cp:revision>721</cp:revision>
  <dcterms:created xsi:type="dcterms:W3CDTF">2018-12-18T02:29:00Z</dcterms:created>
  <dcterms:modified xsi:type="dcterms:W3CDTF">2024-09-10T07:52:47Z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DACA1FB07AA44781A1E9440100CBD139</vt:lpwstr>
  </property>
  <property fmtid="{D5CDD505-2E9C-101B-9397-08002B2CF9AE}" pid="3" name="KSOProductBuildVer">
    <vt:lpwstr>2052-11.1.0.12970</vt:lpwstr>
  </property>
</Properties>
</file>